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302" r:id="rId2"/>
    <p:sldId id="331" r:id="rId3"/>
    <p:sldId id="259" r:id="rId4"/>
    <p:sldId id="326" r:id="rId5"/>
    <p:sldId id="321" r:id="rId6"/>
    <p:sldId id="306" r:id="rId7"/>
    <p:sldId id="307" r:id="rId8"/>
    <p:sldId id="308" r:id="rId9"/>
    <p:sldId id="309" r:id="rId10"/>
    <p:sldId id="327" r:id="rId11"/>
    <p:sldId id="310" r:id="rId12"/>
    <p:sldId id="323" r:id="rId13"/>
    <p:sldId id="328" r:id="rId14"/>
    <p:sldId id="311" r:id="rId15"/>
    <p:sldId id="324" r:id="rId16"/>
    <p:sldId id="312" r:id="rId17"/>
    <p:sldId id="314" r:id="rId18"/>
    <p:sldId id="319" r:id="rId19"/>
    <p:sldId id="316" r:id="rId20"/>
    <p:sldId id="329" r:id="rId21"/>
    <p:sldId id="320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1CD3"/>
    <a:srgbClr val="C01CD3"/>
    <a:srgbClr val="C056D3"/>
    <a:srgbClr val="00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-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AE05BE-3708-5940-BE29-734AFB944FF8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CF69C6-9D81-9548-8F80-DEEDEA26E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2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410F-D4AB-3E49-BF37-B12899D2F98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F69C6-9D81-9548-8F80-DEEDEA26EAD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47D5-F7A9-354F-8435-79C37311C326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BDB5-D9FF-FC43-9A2B-92EA9F59AA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003C-2641-2247-B65E-12E122986E9D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81A2-A49B-F64C-A559-5793C894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7F01-1511-344E-B499-10BFAA1ECC05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7C48-BCA9-FB47-8ADD-C90FCEA0C8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EE83-4855-8B4B-91B9-48BEB7469D73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5EFD-B528-6641-AB6D-E22D20BE6C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9E07-05B2-0440-993D-D8847AAA0AFB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409A-BAD9-9B47-8CD6-B7848C9355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2497-9ED3-E644-B90E-87DE044FB5E6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080D-95BB-2745-A13C-D4111489B0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B8F9-CA51-0145-B800-8F91530CFA0B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B1318-1E6A-8441-A090-5AD8646F71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42AF-063C-DE46-AACA-B034838D78F0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879DD-5100-8C48-A16F-BDFF37164E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CC4B-ABBB-7E44-B196-5FD86D97E12C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FE35-17F9-3941-9838-FB5B12F322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829D-00B4-F04B-96A6-3568A9A4B4B3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BC92-163A-2D43-A288-327D1D5B95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595C-B2E6-C34C-80C5-8BB02F70583F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50F9-4B13-834A-81C3-0C5B0CFDE3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D19A5F9-6F8E-1A40-8C2B-33F8F6D820AE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EB3CAC3-DF0C-CB49-A959-BABE7A45B8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0665" y="2427307"/>
            <a:ext cx="2898775" cy="197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15" descr="images-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251786" y="1443038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images-3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8193" y="4110958"/>
            <a:ext cx="244316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 descr="images-2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52698" y="1908175"/>
            <a:ext cx="23336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690" y="0"/>
            <a:ext cx="57467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Infectious Diseases</a:t>
            </a:r>
          </a:p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5.1</a:t>
            </a:r>
          </a:p>
          <a:p>
            <a:pPr marL="0" lvl="1"/>
            <a:endParaRPr lang="en-US" sz="3600" b="1" dirty="0">
              <a:latin typeface="Gill Sans" charset="0"/>
              <a:cs typeface="Gill Sans" charset="0"/>
            </a:endParaRPr>
          </a:p>
          <a:p>
            <a:pPr marL="0" lvl="1" algn="ctr"/>
            <a:endParaRPr lang="en-US" sz="3600" b="1" dirty="0">
              <a:latin typeface="Gill Sans"/>
              <a:cs typeface="Gill Sans"/>
            </a:endParaRPr>
          </a:p>
          <a:p>
            <a:pPr marL="0" lvl="1" algn="ctr"/>
            <a:endParaRPr lang="en-US" sz="3600" b="1" dirty="0">
              <a:latin typeface="Gill Sans"/>
              <a:cs typeface="Gill Sans"/>
            </a:endParaRPr>
          </a:p>
          <a:p>
            <a:pPr algn="ctr"/>
            <a:endParaRPr lang="en-US" sz="3600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08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pic>
        <p:nvPicPr>
          <p:cNvPr id="12" name="Picture 18" descr="Unknown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63" y="4122738"/>
            <a:ext cx="264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76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ea typeface="ＭＳ Ｐゴシック" charset="-128"/>
              </a:rPr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/>
              <a:buChar char="•"/>
            </a:pPr>
            <a:r>
              <a:rPr lang="en-US" b="1" dirty="0" smtClean="0">
                <a:ea typeface="ＭＳ Ｐゴシック" charset="-128"/>
                <a:cs typeface="ＭＳ Ｐゴシック" charset="-128"/>
              </a:rPr>
              <a:t> What 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is innate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immunity?</a:t>
            </a:r>
          </a:p>
          <a:p>
            <a:pPr marL="457200" lvl="1" indent="0">
              <a:buNone/>
            </a:pPr>
            <a:r>
              <a:rPr lang="en-US" sz="2800" b="1" dirty="0" smtClean="0">
                <a:ea typeface="ＭＳ Ｐゴシック" pitchFamily="-65" charset="-128"/>
              </a:rPr>
              <a:t>Non</a:t>
            </a:r>
            <a:r>
              <a:rPr lang="en-US" sz="2800" b="1" dirty="0">
                <a:ea typeface="ＭＳ Ｐゴシック" pitchFamily="-65" charset="-128"/>
              </a:rPr>
              <a:t>-specific mechanisms of immune defense we are born </a:t>
            </a:r>
            <a:r>
              <a:rPr lang="en-US" sz="2800" b="1" dirty="0" smtClean="0">
                <a:ea typeface="ＭＳ Ｐゴシック" pitchFamily="-65" charset="-128"/>
              </a:rPr>
              <a:t>with. </a:t>
            </a:r>
            <a:r>
              <a:rPr lang="en-US" b="1" dirty="0">
                <a:ea typeface="ＭＳ Ｐゴシック" pitchFamily="-65" charset="-128"/>
              </a:rPr>
              <a:t>I</a:t>
            </a:r>
            <a:r>
              <a:rPr lang="en-US" sz="2800" b="1" dirty="0" smtClean="0">
                <a:ea typeface="ＭＳ Ｐゴシック" pitchFamily="-65" charset="-128"/>
              </a:rPr>
              <a:t>t </a:t>
            </a:r>
            <a:r>
              <a:rPr lang="en-US" sz="2800" b="1" dirty="0">
                <a:ea typeface="ＭＳ Ｐゴシック" pitchFamily="-65" charset="-128"/>
              </a:rPr>
              <a:t>does not change</a:t>
            </a:r>
            <a:r>
              <a:rPr lang="en-US" sz="2800" b="1" dirty="0" smtClean="0">
                <a:ea typeface="ＭＳ Ｐゴシック" pitchFamily="-65" charset="-128"/>
              </a:rPr>
              <a:t>!</a:t>
            </a:r>
          </a:p>
          <a:p>
            <a:pPr marL="400050" lvl="2" indent="0">
              <a:buNone/>
            </a:pPr>
            <a:endParaRPr lang="en-US" sz="3200" b="1" dirty="0" smtClean="0">
              <a:ea typeface="ＭＳ Ｐゴシック" pitchFamily="-65" charset="-128"/>
            </a:endParaRPr>
          </a:p>
          <a:p>
            <a:pPr marL="571500" lvl="1" indent="-571500">
              <a:buFont typeface="Arial"/>
              <a:buChar char="•"/>
            </a:pPr>
            <a:r>
              <a:rPr lang="en-US" sz="3200" b="1" dirty="0" smtClean="0">
                <a:latin typeface="Calibri"/>
                <a:cs typeface="Calibri"/>
              </a:rPr>
              <a:t>What is the function of innate cells?</a:t>
            </a:r>
          </a:p>
          <a:p>
            <a:pPr marL="400050" lvl="2" indent="0">
              <a:buNone/>
            </a:pPr>
            <a:r>
              <a:rPr lang="en-US" sz="2800" b="1" dirty="0" smtClean="0">
                <a:latin typeface="Calibri"/>
                <a:ea typeface="ＭＳ Ｐゴシック" charset="-128"/>
                <a:cs typeface="Calibri"/>
              </a:rPr>
              <a:t>To patrol the body looking for invaders to inactivate.</a:t>
            </a:r>
          </a:p>
          <a:p>
            <a:pPr marL="971550" lvl="2" indent="-571500">
              <a:buFont typeface="Arial"/>
              <a:buChar char="•"/>
            </a:pPr>
            <a:endParaRPr lang="en-US" b="1" dirty="0">
              <a:ea typeface="ＭＳ Ｐゴシック" pitchFamily="-65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0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461963" y="304801"/>
            <a:ext cx="8226425" cy="240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Innate cells patrol the body using receptors on their surface that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 allow them to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 identify invaders and inactivate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 them.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730" y="2965411"/>
            <a:ext cx="2020887" cy="202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1287" y="3011978"/>
            <a:ext cx="2898775" cy="197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343525" y="5048741"/>
            <a:ext cx="21586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Calibri" charset="0"/>
              </a:rPr>
              <a:t>Macrophage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602581" y="5048741"/>
            <a:ext cx="19170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Calibri" charset="0"/>
              </a:rPr>
              <a:t>Neutrophil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49500" y="4433888"/>
            <a:ext cx="0" cy="774700"/>
          </a:xfrm>
          <a:prstGeom prst="straightConnector1">
            <a:avLst/>
          </a:prstGeom>
          <a:ln w="38100" cmpd="sng">
            <a:solidFill>
              <a:srgbClr val="00B2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12933" y="4433888"/>
            <a:ext cx="520700" cy="774700"/>
          </a:xfrm>
          <a:prstGeom prst="straightConnector1">
            <a:avLst/>
          </a:prstGeom>
          <a:ln w="38100" cmpd="sng">
            <a:solidFill>
              <a:srgbClr val="00B2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81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7971"/>
            <a:ext cx="8229600" cy="1143000"/>
          </a:xfrm>
        </p:spPr>
        <p:txBody>
          <a:bodyPr/>
          <a:lstStyle/>
          <a:p>
            <a:r>
              <a:rPr lang="en-US" dirty="0" smtClean="0"/>
              <a:t>How do innate cells recognize invaders/pathogens?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5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Invaders have </a:t>
            </a:r>
            <a:r>
              <a:rPr lang="en-US" dirty="0" smtClean="0"/>
              <a:t>PAMPs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7714"/>
            <a:ext cx="8229600" cy="4525963"/>
          </a:xfrm>
        </p:spPr>
        <p:txBody>
          <a:bodyPr/>
          <a:lstStyle/>
          <a:p>
            <a:r>
              <a:rPr lang="en-US" sz="2800" b="1" dirty="0">
                <a:latin typeface="Calibri"/>
                <a:ea typeface="ＭＳ Ｐゴシック" charset="-128"/>
                <a:cs typeface="Calibri"/>
              </a:rPr>
              <a:t>Innate immune receptors ‘see’ foreign molecules called PAMPs (</a:t>
            </a:r>
            <a:r>
              <a:rPr lang="en-US" sz="2800" b="1" dirty="0" smtClean="0">
                <a:latin typeface="Calibri"/>
                <a:ea typeface="ＭＳ Ｐゴシック" charset="-128"/>
                <a:cs typeface="Calibri"/>
              </a:rPr>
              <a:t>Pathogen- </a:t>
            </a:r>
            <a:r>
              <a:rPr lang="en-US" sz="2800" b="1" dirty="0">
                <a:latin typeface="Calibri"/>
                <a:ea typeface="ＭＳ Ｐゴシック" charset="-128"/>
                <a:cs typeface="Calibri"/>
              </a:rPr>
              <a:t>Associated Molecular Patterns</a:t>
            </a:r>
            <a:r>
              <a:rPr lang="en-US" sz="2800" b="1" dirty="0" smtClean="0">
                <a:latin typeface="Calibri"/>
                <a:ea typeface="ＭＳ Ｐゴシック" charset="-128"/>
                <a:cs typeface="Calibri"/>
              </a:rPr>
              <a:t>).</a:t>
            </a:r>
          </a:p>
          <a:p>
            <a:endParaRPr lang="en-US" sz="2800" b="1" dirty="0">
              <a:solidFill>
                <a:srgbClr val="000000"/>
              </a:solidFill>
              <a:latin typeface="Calibri"/>
              <a:ea typeface="ＭＳ Ｐゴシック" charset="-128"/>
              <a:cs typeface="Calibri"/>
            </a:endParaRPr>
          </a:p>
          <a:p>
            <a:pPr lvl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Can you think of examples for bacterial and viral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PAMPs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? Write them down in your worksheet.</a:t>
            </a:r>
          </a:p>
          <a:p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32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24678" y="5716303"/>
            <a:ext cx="8447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charset="0"/>
              </a:rPr>
              <a:t>Do you think PAMP patterns will be found in host cells?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0590" y="1415198"/>
            <a:ext cx="8610049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7472" lvl="0" indent="-310896">
              <a:buFont typeface="Arial"/>
              <a:buChar char="•"/>
            </a:pPr>
            <a:r>
              <a:rPr lang="en-US" sz="2800" b="1" dirty="0">
                <a:latin typeface="+mn-lt"/>
                <a:ea typeface="ＭＳ Ｐゴシック" charset="-128"/>
                <a:cs typeface="Gill Sans"/>
              </a:rPr>
              <a:t>Innate immune receptors ‘see’ foreign </a:t>
            </a:r>
            <a:r>
              <a:rPr lang="en-US" sz="2800" b="1" dirty="0" smtClean="0">
                <a:latin typeface="+mn-lt"/>
                <a:ea typeface="ＭＳ Ｐゴシック" charset="-128"/>
                <a:cs typeface="Gill Sans"/>
              </a:rPr>
              <a:t>molecules called PAMPs.</a:t>
            </a:r>
            <a:endParaRPr lang="en-US" sz="2800" b="1" dirty="0" smtClean="0">
              <a:solidFill>
                <a:srgbClr val="000000"/>
              </a:solidFill>
              <a:latin typeface="+mn-lt"/>
            </a:endParaRPr>
          </a:p>
          <a:p>
            <a:endParaRPr lang="en-US" sz="3000" b="1" dirty="0">
              <a:latin typeface="Calibri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5461" y="2830970"/>
            <a:ext cx="3942634" cy="323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06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PAMPs may be:</a:t>
            </a:r>
          </a:p>
          <a:p>
            <a:pPr marL="436562" marR="0" lvl="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Bacteria or fungal cell wall parts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ike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LPS</a:t>
            </a:r>
          </a:p>
          <a:p>
            <a:pPr marL="436562" marR="0" lvl="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Flagellin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(flagellum protein)</a:t>
            </a:r>
          </a:p>
          <a:p>
            <a:pPr marL="436562" marR="0" lvl="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Viral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dsRNA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6562" marR="0" lvl="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Viral proteins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306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12"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1186" y="2404261"/>
            <a:ext cx="4778375" cy="267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" y="274320"/>
            <a:ext cx="8610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latin typeface="Gill Sans"/>
                <a:cs typeface="Gill Sans"/>
              </a:rPr>
              <a:t>PAMPs </a:t>
            </a: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(Pathogen-Associated </a:t>
            </a:r>
            <a:r>
              <a:rPr lang="en-US" sz="3600" b="1" dirty="0">
                <a:latin typeface="Gill Sans"/>
                <a:ea typeface="ＭＳ Ｐゴシック" charset="-128"/>
                <a:cs typeface="Gill Sans"/>
              </a:rPr>
              <a:t>Molecular Patterns</a:t>
            </a: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8153400" y="3860800"/>
            <a:ext cx="228600" cy="406400"/>
          </a:xfrm>
          <a:prstGeom prst="rect">
            <a:avLst/>
          </a:prstGeom>
          <a:noFill/>
          <a:ln w="25400">
            <a:solidFill>
              <a:srgbClr val="F71C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0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20372"/>
            <a:ext cx="8229600" cy="1143000"/>
          </a:xfrm>
        </p:spPr>
        <p:txBody>
          <a:bodyPr/>
          <a:lstStyle/>
          <a:p>
            <a:r>
              <a:rPr lang="en-US" dirty="0" smtClean="0"/>
              <a:t>Once innate cells recognize the invaders, how do they fight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5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305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Innate cells respond to invaders in three ways: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47675" y="1920246"/>
            <a:ext cx="7796213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3000" b="1" u="sng" dirty="0" smtClean="0">
                <a:latin typeface="Calibri" charset="0"/>
              </a:rPr>
              <a:t>One</a:t>
            </a:r>
            <a:r>
              <a:rPr lang="en-US" sz="3000" b="1" dirty="0" smtClean="0">
                <a:latin typeface="Calibri" charset="0"/>
              </a:rPr>
              <a:t>    - Phagocytosis</a:t>
            </a:r>
            <a:r>
              <a:rPr lang="en-US" sz="3000" b="1" dirty="0">
                <a:latin typeface="Calibri" charset="0"/>
              </a:rPr>
              <a:t>: </a:t>
            </a:r>
            <a:r>
              <a:rPr lang="en-US" sz="3000" dirty="0"/>
              <a:t>e</a:t>
            </a:r>
            <a:r>
              <a:rPr lang="en-US" sz="3000" dirty="0" smtClean="0">
                <a:latin typeface="Calibri" charset="0"/>
              </a:rPr>
              <a:t>ating </a:t>
            </a:r>
            <a:r>
              <a:rPr lang="en-US" sz="3000" dirty="0">
                <a:latin typeface="Calibri" charset="0"/>
              </a:rPr>
              <a:t>the </a:t>
            </a:r>
            <a:r>
              <a:rPr lang="en-US" sz="3000" dirty="0" smtClean="0">
                <a:latin typeface="Calibri" charset="0"/>
              </a:rPr>
              <a:t>invader</a:t>
            </a:r>
            <a:endParaRPr lang="en-US" sz="3000" dirty="0">
              <a:latin typeface="Calibri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3000" b="1" u="sng" dirty="0" smtClean="0">
                <a:latin typeface="Calibri" charset="0"/>
              </a:rPr>
              <a:t>Two</a:t>
            </a:r>
            <a:r>
              <a:rPr lang="en-US" sz="3000" b="1" dirty="0" smtClean="0">
                <a:latin typeface="Calibri" charset="0"/>
              </a:rPr>
              <a:t>    - </a:t>
            </a:r>
            <a:r>
              <a:rPr lang="en-US" sz="3000" b="1" dirty="0" err="1" smtClean="0">
                <a:latin typeface="Calibri" charset="0"/>
              </a:rPr>
              <a:t>Chemotaxis</a:t>
            </a:r>
            <a:r>
              <a:rPr lang="en-US" sz="3000" dirty="0">
                <a:latin typeface="Calibri" charset="0"/>
              </a:rPr>
              <a:t>: </a:t>
            </a:r>
            <a:r>
              <a:rPr lang="en-US" sz="3000" dirty="0"/>
              <a:t>r</a:t>
            </a:r>
            <a:r>
              <a:rPr lang="en-US" sz="3000" dirty="0" smtClean="0">
                <a:latin typeface="Calibri" charset="0"/>
              </a:rPr>
              <a:t>ecruiting help</a:t>
            </a:r>
          </a:p>
          <a:p>
            <a:pPr>
              <a:spcBef>
                <a:spcPct val="20000"/>
              </a:spcBef>
              <a:defRPr/>
            </a:pPr>
            <a:r>
              <a:rPr lang="en-US" sz="3000" b="1" u="sng" dirty="0" smtClean="0"/>
              <a:t>Three</a:t>
            </a:r>
            <a:r>
              <a:rPr lang="en-US" sz="3000" b="1" dirty="0" smtClean="0"/>
              <a:t> - Activate the adaptive immune system</a:t>
            </a:r>
            <a:endParaRPr lang="en-US" sz="3000" dirty="0">
              <a:latin typeface="Calibri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807" y="3838578"/>
            <a:ext cx="2020887" cy="202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364" y="3885145"/>
            <a:ext cx="2898775" cy="197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005602" y="5921908"/>
            <a:ext cx="1763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Macrophage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264658" y="5921908"/>
            <a:ext cx="15355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Neutrophil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11577" y="5307055"/>
            <a:ext cx="0" cy="774700"/>
          </a:xfrm>
          <a:prstGeom prst="straightConnector1">
            <a:avLst/>
          </a:prstGeom>
          <a:ln w="38100" cmpd="sng">
            <a:solidFill>
              <a:srgbClr val="00B2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775010" y="5307055"/>
            <a:ext cx="520700" cy="774700"/>
          </a:xfrm>
          <a:prstGeom prst="straightConnector1">
            <a:avLst/>
          </a:prstGeom>
          <a:ln w="38100" cmpd="sng">
            <a:solidFill>
              <a:srgbClr val="00B2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63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b="1" u="sng" dirty="0" smtClean="0">
                <a:latin typeface="Gill Sans"/>
                <a:ea typeface="ＭＳ Ｐゴシック" charset="-128"/>
                <a:cs typeface="Gill Sans"/>
              </a:rPr>
              <a:t>One</a:t>
            </a: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 – Phagocytosis e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ating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 </a:t>
            </a:r>
          </a:p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the invader</a:t>
            </a:r>
          </a:p>
        </p:txBody>
      </p:sp>
      <p:pic>
        <p:nvPicPr>
          <p:cNvPr id="7" name="Phagocy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1" y="2006600"/>
            <a:ext cx="7100711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u="sng" dirty="0" smtClean="0"/>
              <a:t>Two</a:t>
            </a:r>
            <a:r>
              <a:rPr lang="en-US" dirty="0" smtClean="0"/>
              <a:t> - </a:t>
            </a:r>
            <a:r>
              <a:rPr lang="en-US" dirty="0" err="1" smtClean="0"/>
              <a:t>Chemotaxis</a:t>
            </a:r>
            <a:r>
              <a:rPr lang="en-US" dirty="0"/>
              <a:t>: </a:t>
            </a:r>
            <a:r>
              <a:rPr lang="en-US" dirty="0" smtClean="0"/>
              <a:t>recruiting help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98600" y="2565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AP2  WHITE BLOOD CELL CHEMOTAXIS_854x480_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" y="1828799"/>
            <a:ext cx="7005600" cy="3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3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6763" y="3369706"/>
            <a:ext cx="3189939" cy="308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smtClean="0">
                <a:latin typeface="Gill Sans"/>
                <a:ea typeface="ＭＳ Ｐゴシック" charset="-128"/>
                <a:cs typeface="Gill Sans"/>
              </a:rPr>
              <a:t>Three</a:t>
            </a: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 -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Innate cells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activate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adaptive cells</a:t>
            </a:r>
          </a:p>
        </p:txBody>
      </p:sp>
      <p:pic>
        <p:nvPicPr>
          <p:cNvPr id="3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6094" y="3760640"/>
            <a:ext cx="3228295" cy="270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8925" y="1427835"/>
            <a:ext cx="856615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anchor="ctr">
            <a:prstTxWarp prst="textNoShape">
              <a:avLst/>
            </a:prstTxWarp>
          </a:bodyPr>
          <a:lstStyle/>
          <a:p>
            <a:pPr marL="490538" indent="-457200">
              <a:spcBef>
                <a:spcPct val="20000"/>
              </a:spcBef>
              <a:buFont typeface="Calibri" charset="0"/>
              <a:buAutoNum type="arabicPeriod"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</a:pPr>
            <a:r>
              <a:rPr lang="en-US" sz="2400" dirty="0">
                <a:latin typeface="Calibri" charset="0"/>
              </a:rPr>
              <a:t>After digesting the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pathogen </a:t>
            </a:r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some innate ce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lls stick its parts (antigens) on their cell membrane</a:t>
            </a:r>
            <a:r>
              <a:rPr lang="en-US" sz="2400" dirty="0">
                <a:latin typeface="Calibri" charset="0"/>
              </a:rPr>
              <a:t>:</a:t>
            </a:r>
          </a:p>
          <a:p>
            <a:pPr marL="947738" lvl="1" indent="-457200">
              <a:spcBef>
                <a:spcPct val="20000"/>
              </a:spcBef>
              <a:buFont typeface="Arial" charset="0"/>
              <a:buChar char="•"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</a:pPr>
            <a:r>
              <a:rPr lang="en-US" sz="2400" dirty="0" smtClean="0">
                <a:latin typeface="Calibri" charset="0"/>
              </a:rPr>
              <a:t>These cell </a:t>
            </a:r>
            <a:r>
              <a:rPr lang="en-US" sz="2400" dirty="0">
                <a:latin typeface="Calibri" charset="0"/>
              </a:rPr>
              <a:t>are</a:t>
            </a:r>
            <a:r>
              <a:rPr lang="en-US" sz="2400" dirty="0" smtClean="0">
                <a:latin typeface="Calibri" charset="0"/>
              </a:rPr>
              <a:t> now called </a:t>
            </a:r>
            <a:r>
              <a:rPr lang="en-US" sz="2400" b="1" dirty="0" smtClean="0">
                <a:latin typeface="Calibri" charset="0"/>
              </a:rPr>
              <a:t>Antigen </a:t>
            </a:r>
            <a:r>
              <a:rPr lang="en-US" sz="2400" b="1" dirty="0">
                <a:latin typeface="Calibri" charset="0"/>
              </a:rPr>
              <a:t>Presenting Cells (APCs</a:t>
            </a:r>
            <a:r>
              <a:rPr lang="en-US" sz="2400" b="1" dirty="0" smtClean="0">
                <a:latin typeface="Calibri" charset="0"/>
              </a:rPr>
              <a:t>)</a:t>
            </a:r>
            <a:endParaRPr lang="en-US" sz="2400" b="1" dirty="0" smtClean="0">
              <a:solidFill>
                <a:srgbClr val="000000"/>
              </a:solidFill>
              <a:latin typeface="Calibri" charset="0"/>
            </a:endParaRPr>
          </a:p>
          <a:p>
            <a:pPr marL="490538" indent="-457200">
              <a:spcBef>
                <a:spcPct val="20000"/>
              </a:spcBef>
              <a:buFont typeface="Calibri" charset="0"/>
              <a:buAutoNum type="arabicPeriod"/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By presenting the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antigens on their surface they can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activate T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cells (types of adaptive immune cells).</a:t>
            </a:r>
            <a:endParaRPr lang="en-US" sz="24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5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Where are we heading…..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Unit 1:</a:t>
            </a:r>
            <a:r>
              <a:rPr kumimoji="0" lang="en-US" sz="2400" b="0" i="0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What is an infectious disease and why do we care?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Unit 2:</a:t>
            </a:r>
            <a:r>
              <a:rPr kumimoji="0" lang="en-US" sz="2400" b="0" i="0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What does it mean to have an infectious disease?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Unit 3:</a:t>
            </a:r>
            <a:r>
              <a:rPr kumimoji="0" lang="en-US" sz="24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When does a microbe become pathogenic?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Unit 4:</a:t>
            </a:r>
            <a:r>
              <a:rPr kumimoji="0" lang="en-US" sz="24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How do pathogens make us sick?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Unit 5:</a:t>
            </a:r>
            <a:r>
              <a:rPr kumimoji="0" lang="en-US" sz="2400" b="1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How do we get better?</a:t>
            </a:r>
            <a:endParaRPr lang="en-US" sz="2400" b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395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82" y="1196580"/>
            <a:ext cx="8229600" cy="5094124"/>
          </a:xfrm>
        </p:spPr>
        <p:txBody>
          <a:bodyPr/>
          <a:lstStyle/>
          <a:p>
            <a:pPr marL="800100" lvl="2" indent="-342900">
              <a:buFont typeface="Calibri" charset="0"/>
              <a:buAutoNum type="arabicPeriod"/>
            </a:pPr>
            <a:r>
              <a:rPr lang="en-US" b="1" dirty="0">
                <a:latin typeface="Calibri" charset="0"/>
              </a:rPr>
              <a:t>Physical and chemical barriers are part of the innate immune system on the outside of the body</a:t>
            </a:r>
            <a:r>
              <a:rPr lang="en-US" b="1" dirty="0" smtClean="0">
                <a:latin typeface="Calibri" charset="0"/>
              </a:rPr>
              <a:t>.</a:t>
            </a:r>
            <a:endParaRPr lang="en-US" b="1" dirty="0">
              <a:latin typeface="Calibri" charset="0"/>
            </a:endParaRPr>
          </a:p>
          <a:p>
            <a:pPr marL="800100" lvl="2" indent="-342900">
              <a:buFont typeface="Calibri" charset="0"/>
              <a:buAutoNum type="arabicPeriod"/>
            </a:pPr>
            <a:r>
              <a:rPr lang="en-US" b="1" dirty="0">
                <a:latin typeface="Calibri" charset="0"/>
              </a:rPr>
              <a:t>Innate cells are in the sterile interior. </a:t>
            </a:r>
          </a:p>
          <a:p>
            <a:pPr marL="800100" lvl="2" indent="-342900">
              <a:buFont typeface="Calibri" charset="0"/>
              <a:buAutoNum type="arabicPeriod"/>
            </a:pPr>
            <a:r>
              <a:rPr lang="en-US" b="1" dirty="0">
                <a:latin typeface="Calibri" charset="0"/>
              </a:rPr>
              <a:t>Innate cells have receptors that see pathogen associated patterns (PAMPs) not found in the host (</a:t>
            </a:r>
            <a:r>
              <a:rPr lang="en-US" b="1" u="sng" dirty="0">
                <a:latin typeface="Calibri" charset="0"/>
              </a:rPr>
              <a:t>non-self vs. self</a:t>
            </a:r>
            <a:r>
              <a:rPr lang="en-US" b="1" dirty="0">
                <a:latin typeface="Calibri" charset="0"/>
              </a:rPr>
              <a:t>)</a:t>
            </a:r>
            <a:r>
              <a:rPr lang="en-US" b="1" dirty="0" smtClean="0">
                <a:latin typeface="Calibri" charset="0"/>
              </a:rPr>
              <a:t>.</a:t>
            </a:r>
            <a:endParaRPr lang="en-US" b="1" dirty="0">
              <a:latin typeface="Calibri" charset="0"/>
            </a:endParaRPr>
          </a:p>
          <a:p>
            <a:pPr marL="800100" lvl="2" indent="-342900">
              <a:buFont typeface="Calibri" charset="0"/>
              <a:buAutoNum type="arabicPeriod"/>
            </a:pPr>
            <a:r>
              <a:rPr lang="en-US" b="1" dirty="0">
                <a:latin typeface="Calibri" charset="0"/>
              </a:rPr>
              <a:t>After recognizing a </a:t>
            </a:r>
            <a:r>
              <a:rPr lang="en-US" b="1" dirty="0" smtClean="0">
                <a:latin typeface="Calibri" charset="0"/>
              </a:rPr>
              <a:t>PAMP, </a:t>
            </a:r>
            <a:r>
              <a:rPr lang="en-US" b="1" dirty="0">
                <a:latin typeface="Calibri" charset="0"/>
              </a:rPr>
              <a:t>innate cells </a:t>
            </a:r>
            <a:r>
              <a:rPr lang="en-US" b="1" dirty="0" smtClean="0">
                <a:latin typeface="Calibri" charset="0"/>
              </a:rPr>
              <a:t>phagocytize </a:t>
            </a:r>
            <a:r>
              <a:rPr lang="en-US" b="1" dirty="0">
                <a:latin typeface="Calibri" charset="0"/>
              </a:rPr>
              <a:t>the invader and present its antigens on their surface</a:t>
            </a:r>
            <a:r>
              <a:rPr lang="en-US" b="1" dirty="0" smtClean="0">
                <a:latin typeface="Calibri" charset="0"/>
              </a:rPr>
              <a:t>.</a:t>
            </a:r>
            <a:endParaRPr lang="en-US" b="1" dirty="0">
              <a:latin typeface="Calibri" charset="0"/>
            </a:endParaRPr>
          </a:p>
          <a:p>
            <a:pPr marL="800100" lvl="2" indent="-342900">
              <a:buFont typeface="Calibri" charset="0"/>
              <a:buAutoNum type="arabicPeriod"/>
            </a:pPr>
            <a:r>
              <a:rPr lang="en-US" b="1" dirty="0">
                <a:latin typeface="Calibri" charset="0"/>
              </a:rPr>
              <a:t>Then they secrete </a:t>
            </a:r>
            <a:r>
              <a:rPr lang="en-US" b="1" dirty="0" err="1">
                <a:latin typeface="Calibri" charset="0"/>
              </a:rPr>
              <a:t>chemokines</a:t>
            </a:r>
            <a:r>
              <a:rPr lang="en-US" b="1" dirty="0">
                <a:latin typeface="Calibri" charset="0"/>
              </a:rPr>
              <a:t> to call for help from more innate cells</a:t>
            </a:r>
            <a:r>
              <a:rPr lang="en-US" b="1" dirty="0" smtClean="0">
                <a:latin typeface="Calibri" charset="0"/>
              </a:rPr>
              <a:t>.</a:t>
            </a:r>
            <a:endParaRPr lang="en-US" b="1" dirty="0">
              <a:latin typeface="Calibri" charset="0"/>
            </a:endParaRPr>
          </a:p>
          <a:p>
            <a:pPr marL="800100" lvl="2" indent="-342900">
              <a:buFont typeface="Calibri" charset="0"/>
              <a:buAutoNum type="arabicPeriod"/>
            </a:pPr>
            <a:r>
              <a:rPr lang="en-US" b="1" dirty="0">
                <a:latin typeface="Calibri" charset="0"/>
              </a:rPr>
              <a:t>Innate receptors cannot adapt to mutating PAMPs, so they may also call for help from the adaptive immune system.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135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You will be handed cards of the immune system and two pathogens. DO NOT LOSE THEM!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 smtClean="0"/>
              <a:t>After every lesson in </a:t>
            </a:r>
            <a:r>
              <a:rPr lang="en-US" sz="2800" b="1" dirty="0"/>
              <a:t>U</a:t>
            </a:r>
            <a:r>
              <a:rPr lang="en-US" sz="2800" b="1" dirty="0" smtClean="0"/>
              <a:t>nit 5 review the cards and cut the ones that were discussed in class that day. </a:t>
            </a:r>
          </a:p>
          <a:p>
            <a:r>
              <a:rPr lang="en-US" sz="2800" b="1" dirty="0" smtClean="0"/>
              <a:t>Make sure you understand everything they say. If you have any questions, please ask your teacher. You will need to have all the cards ready for </a:t>
            </a:r>
            <a:r>
              <a:rPr lang="en-US" sz="2800" b="1" dirty="0"/>
              <a:t>L</a:t>
            </a:r>
            <a:r>
              <a:rPr lang="en-US" sz="2800" b="1" dirty="0" smtClean="0"/>
              <a:t>esson 5.4.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9448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Lesson 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b="1" dirty="0"/>
              <a:t>After finishing today’s lesson, you will be able to</a:t>
            </a:r>
            <a:r>
              <a:rPr lang="en-US" sz="2400" b="1" dirty="0" smtClean="0"/>
              <a:t>:</a:t>
            </a:r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 lvl="0">
              <a:buFont typeface="Arial"/>
              <a:buChar char="•"/>
            </a:pPr>
            <a:r>
              <a:rPr lang="en-US" sz="2400" b="1" dirty="0"/>
              <a:t>d</a:t>
            </a:r>
            <a:r>
              <a:rPr lang="en-US" sz="2400" b="1" dirty="0" smtClean="0"/>
              <a:t>escribe innate immune structures and their functions.</a:t>
            </a:r>
          </a:p>
          <a:p>
            <a:pPr lvl="0">
              <a:buFont typeface="Arial"/>
              <a:buChar char="•"/>
            </a:pPr>
            <a:endParaRPr lang="en-US" sz="2400" b="1" dirty="0"/>
          </a:p>
          <a:p>
            <a:pPr lvl="0">
              <a:buFont typeface="Arial"/>
              <a:buChar char="•"/>
            </a:pPr>
            <a:r>
              <a:rPr lang="en-US" sz="2400" b="1" dirty="0" smtClean="0"/>
              <a:t>explain </a:t>
            </a:r>
            <a:r>
              <a:rPr lang="en-US" sz="2400" b="1" dirty="0"/>
              <a:t>how innate immune cells recognize a </a:t>
            </a:r>
            <a:r>
              <a:rPr lang="en-US" sz="2400" b="1" dirty="0" smtClean="0"/>
              <a:t>pathogen.</a:t>
            </a:r>
          </a:p>
          <a:p>
            <a:pPr lvl="0">
              <a:buFont typeface="Arial"/>
              <a:buChar char="•"/>
            </a:pPr>
            <a:endParaRPr lang="en-US" sz="2400" b="1" dirty="0"/>
          </a:p>
          <a:p>
            <a:pPr lvl="0">
              <a:buFont typeface="Arial"/>
              <a:buChar char="•"/>
            </a:pPr>
            <a:r>
              <a:rPr lang="en-US" sz="2400" b="1" dirty="0" smtClean="0"/>
              <a:t>explain how the innate cells respond to a pathogen.</a:t>
            </a:r>
            <a:endParaRPr lang="en-US" sz="2400" b="1" dirty="0"/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>
              <a:buFont typeface="Arial" charset="0"/>
              <a:buNone/>
              <a:defRPr/>
            </a:pPr>
            <a:endParaRPr lang="en-US" sz="2400" b="1" dirty="0"/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 lvl="0">
              <a:buFont typeface="Arial"/>
              <a:buChar char="•"/>
            </a:pPr>
            <a:endParaRPr lang="en-US" sz="2400" dirty="0"/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 marL="0" lvl="1" indent="0">
              <a:buNone/>
              <a:defRPr/>
            </a:pPr>
            <a:endParaRPr lang="en-US" sz="1500" dirty="0" smtClean="0"/>
          </a:p>
          <a:p>
            <a:pPr marL="0" lvl="1" indent="0">
              <a:buNone/>
              <a:defRPr/>
            </a:pPr>
            <a:endParaRPr lang="en-US" sz="1500" dirty="0" smtClean="0"/>
          </a:p>
          <a:p>
            <a:pPr>
              <a:buFont typeface="Arial" charset="0"/>
              <a:buNone/>
              <a:defRPr/>
            </a:pPr>
            <a:endParaRPr lang="en-US" sz="2400" b="1" dirty="0"/>
          </a:p>
          <a:p>
            <a:pPr>
              <a:buFont typeface="Arial"/>
              <a:buNone/>
              <a:defRPr/>
            </a:pPr>
            <a:endParaRPr lang="en-US" sz="2400" b="1" u="sng" dirty="0" smtClean="0"/>
          </a:p>
          <a:p>
            <a:pPr marL="0" indent="0">
              <a:buFont typeface="Arial" charset="0"/>
              <a:buNone/>
              <a:defRPr/>
            </a:pPr>
            <a:endParaRPr lang="en-US" sz="2400" b="1" dirty="0" smtClean="0"/>
          </a:p>
          <a:p>
            <a:pPr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Use the next </a:t>
            </a:r>
            <a:r>
              <a:rPr lang="en-US" sz="2800" b="1" u="sng" dirty="0"/>
              <a:t>3</a:t>
            </a:r>
            <a:r>
              <a:rPr lang="en-US" sz="2800" b="1" u="sng" dirty="0" smtClean="0"/>
              <a:t> minutes</a:t>
            </a:r>
            <a:r>
              <a:rPr lang="en-US" sz="2800" b="1" dirty="0" smtClean="0"/>
              <a:t> to list as many immune structures and functions as you can!</a:t>
            </a:r>
          </a:p>
          <a:p>
            <a:pPr lvl="1"/>
            <a:r>
              <a:rPr lang="en-US" b="1" dirty="0" smtClean="0"/>
              <a:t>Physical</a:t>
            </a:r>
          </a:p>
          <a:p>
            <a:pPr lvl="1"/>
            <a:r>
              <a:rPr lang="en-US" b="1" dirty="0" smtClean="0"/>
              <a:t>Chemical</a:t>
            </a:r>
          </a:p>
          <a:p>
            <a:pPr lvl="1"/>
            <a:r>
              <a:rPr lang="en-US" b="1" dirty="0" smtClean="0"/>
              <a:t>Cellular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499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immune structures and cells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87413" y="1971675"/>
            <a:ext cx="7388225" cy="4516438"/>
            <a:chOff x="887413" y="1971675"/>
            <a:chExt cx="7388225" cy="4516438"/>
          </a:xfrm>
        </p:grpSpPr>
        <p:grpSp>
          <p:nvGrpSpPr>
            <p:cNvPr id="8" name="Group 7"/>
            <p:cNvGrpSpPr/>
            <p:nvPr/>
          </p:nvGrpSpPr>
          <p:grpSpPr>
            <a:xfrm>
              <a:off x="887413" y="1971675"/>
              <a:ext cx="7388225" cy="4516438"/>
              <a:chOff x="887413" y="1971675"/>
              <a:chExt cx="7388225" cy="4516438"/>
            </a:xfrm>
          </p:grpSpPr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887413" y="1995488"/>
                <a:ext cx="7388225" cy="4492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ＭＳ Ｐゴシック" charset="-128"/>
                    <a:cs typeface="ＭＳ Ｐゴシック" charset="-128"/>
                  </a:rPr>
                  <a:t>Physical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ＭＳ Ｐゴシック" charset="-128"/>
                    <a:cs typeface="ＭＳ Ｐゴシック" charset="-128"/>
                  </a:rPr>
                  <a:t>Chemical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ＭＳ Ｐゴシック" charset="-128"/>
                    <a:cs typeface="ＭＳ Ｐゴシック" charset="-128"/>
                  </a:rPr>
                  <a:t>Cellular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4697413" y="1971675"/>
                <a:ext cx="3442269" cy="3183417"/>
                <a:chOff x="4697413" y="1971675"/>
                <a:chExt cx="3442269" cy="3183417"/>
              </a:xfrm>
            </p:grpSpPr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697413" y="1971675"/>
                  <a:ext cx="2451100" cy="245268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697413" y="4447206"/>
                  <a:ext cx="3442269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/>
                    <a:t>A </a:t>
                  </a:r>
                  <a:r>
                    <a:rPr lang="en-US" sz="2000" dirty="0" smtClean="0"/>
                    <a:t>neutrophil (in yellow) </a:t>
                  </a:r>
                </a:p>
                <a:p>
                  <a:r>
                    <a:rPr lang="en-US" sz="2000" dirty="0" smtClean="0"/>
                    <a:t>ingesting </a:t>
                  </a:r>
                  <a:r>
                    <a:rPr lang="en-US" sz="2000" dirty="0"/>
                    <a:t>a </a:t>
                  </a:r>
                  <a:r>
                    <a:rPr lang="en-US" sz="2000" dirty="0" smtClean="0"/>
                    <a:t>cancer cell (in pink).</a:t>
                  </a:r>
                  <a:endParaRPr lang="en-US" sz="2000" dirty="0"/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4973489" y="1995488"/>
              <a:ext cx="1606923" cy="2165318"/>
              <a:chOff x="5776951" y="2450091"/>
              <a:chExt cx="1606923" cy="216531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776951" y="2450091"/>
                <a:ext cx="10899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Cancer cell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298621" y="4276855"/>
                <a:ext cx="10852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Neutrophil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732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Physical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11630" y="1417638"/>
            <a:ext cx="5518789" cy="312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Skin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800" b="1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Hair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Mucus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								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025" y="2251503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812801" y="5515745"/>
            <a:ext cx="449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do these barriers work?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406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Chemical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06381"/>
            <a:ext cx="8229600" cy="336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Defensins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Complement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Stomach acid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415040"/>
            <a:ext cx="34544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812801" y="5515745"/>
            <a:ext cx="449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do these barriers work?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9302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Cellular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417638"/>
            <a:ext cx="8229600" cy="384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Innate cells: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Macrophages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Dendritic cells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Neutrophils</a:t>
            </a:r>
          </a:p>
          <a:p>
            <a:pPr marR="0" lvl="2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Adaptive cells: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B cells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 cells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75" y="2296203"/>
            <a:ext cx="2451100" cy="245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5690380"/>
            <a:ext cx="4900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ea typeface="ＭＳ Ｐゴシック" charset="-128"/>
                <a:cs typeface="ＭＳ Ｐゴシック" charset="-128"/>
              </a:rPr>
              <a:t>Where are immune cells made?</a:t>
            </a:r>
          </a:p>
          <a:p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776951" y="2450091"/>
            <a:ext cx="1606923" cy="2165318"/>
            <a:chOff x="5776951" y="2450091"/>
            <a:chExt cx="1606923" cy="2165318"/>
          </a:xfrm>
        </p:grpSpPr>
        <p:sp>
          <p:nvSpPr>
            <p:cNvPr id="9" name="TextBox 8"/>
            <p:cNvSpPr txBox="1"/>
            <p:nvPr/>
          </p:nvSpPr>
          <p:spPr>
            <a:xfrm>
              <a:off x="5776951" y="2450091"/>
              <a:ext cx="10899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Cancer cell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98621" y="4276855"/>
              <a:ext cx="108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Neutrophil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08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54025" y="2540000"/>
            <a:ext cx="7837488" cy="3794125"/>
            <a:chOff x="454025" y="2540000"/>
            <a:chExt cx="7837488" cy="379412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025" y="2540000"/>
              <a:ext cx="7837488" cy="3335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2810785" y="5934075"/>
              <a:ext cx="13890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Calibri" charset="0"/>
                </a:rPr>
                <a:t>Innate cells</a:t>
              </a:r>
            </a:p>
          </p:txBody>
        </p:sp>
        <p:sp>
          <p:nvSpPr>
            <p:cNvPr id="8" name="TextBox 14"/>
            <p:cNvSpPr txBox="1">
              <a:spLocks noChangeArrowheads="1"/>
            </p:cNvSpPr>
            <p:nvPr/>
          </p:nvSpPr>
          <p:spPr bwMode="auto">
            <a:xfrm>
              <a:off x="6318250" y="5934075"/>
              <a:ext cx="1676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Calibri" charset="0"/>
                </a:rPr>
                <a:t>Adaptive cells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08188" y="4610100"/>
            <a:ext cx="6371801" cy="1185858"/>
            <a:chOff x="2008188" y="4610100"/>
            <a:chExt cx="6371801" cy="1185858"/>
          </a:xfrm>
        </p:grpSpPr>
        <p:sp>
          <p:nvSpPr>
            <p:cNvPr id="5" name="Rectangle 4"/>
            <p:cNvSpPr/>
            <p:nvPr/>
          </p:nvSpPr>
          <p:spPr>
            <a:xfrm>
              <a:off x="2008188" y="4618038"/>
              <a:ext cx="3098577" cy="117792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rotWithShape="0">
                <a:schemeClr val="bg1">
                  <a:lumMod val="6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942234" y="4610100"/>
              <a:ext cx="2437755" cy="1185858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008188" y="4222750"/>
            <a:ext cx="5494337" cy="363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ill Sans"/>
                <a:cs typeface="Gill Sans"/>
              </a:rPr>
              <a:t>All immune cells are made in the bone marrow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8304" y="1602190"/>
            <a:ext cx="6563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They all come from a parent cell (stem cell).</a:t>
            </a:r>
            <a:endParaRPr lang="en-US" sz="28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0"/>
            <a:ext cx="9121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4689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68367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12415</TotalTime>
  <Words>687</Words>
  <Application>Microsoft Macintosh PowerPoint</Application>
  <PresentationFormat>On-screen Show (4:3)</PresentationFormat>
  <Paragraphs>131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Theme</vt:lpstr>
      <vt:lpstr>PowerPoint Presentation</vt:lpstr>
      <vt:lpstr>PowerPoint Presentation</vt:lpstr>
      <vt:lpstr>Lesson Objectives:</vt:lpstr>
      <vt:lpstr>Do Now </vt:lpstr>
      <vt:lpstr>Review of immune structures and cells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How do innate cells recognize invaders/pathogens?</vt:lpstr>
      <vt:lpstr>Invaders have PAMPs</vt:lpstr>
      <vt:lpstr>PowerPoint Presentation</vt:lpstr>
      <vt:lpstr>Once innate cells recognize the invaders, how do they fight them?</vt:lpstr>
      <vt:lpstr>PowerPoint Presentation</vt:lpstr>
      <vt:lpstr>PowerPoint Presentation</vt:lpstr>
      <vt:lpstr>Two - Chemotaxis: recruiting help</vt:lpstr>
      <vt:lpstr>PowerPoint Presentation</vt:lpstr>
      <vt:lpstr>Wrap Up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Infectious Diseases Module !</dc:title>
  <dc:creator>berri jacque</dc:creator>
  <cp:lastModifiedBy>Desislava</cp:lastModifiedBy>
  <cp:revision>97</cp:revision>
  <dcterms:created xsi:type="dcterms:W3CDTF">2014-02-28T16:37:15Z</dcterms:created>
  <dcterms:modified xsi:type="dcterms:W3CDTF">2014-11-14T16:37:23Z</dcterms:modified>
</cp:coreProperties>
</file>